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2" d="100"/>
          <a:sy n="82"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a:xfrm>
            <a:off x="2692397" y="5037663"/>
            <a:ext cx="5214635" cy="279400"/>
          </a:xfrm>
        </p:spPr>
        <p:txBody>
          <a:bodyPr/>
          <a:lstStyle/>
          <a:p>
            <a:endParaRPr lang="ru-RU"/>
          </a:p>
        </p:txBody>
      </p:sp>
      <p:sp>
        <p:nvSpPr>
          <p:cNvPr id="6" name="Slide Number Placeholder 5"/>
          <p:cNvSpPr>
            <a:spLocks noGrp="1"/>
          </p:cNvSpPr>
          <p:nvPr>
            <p:ph type="sldNum" sz="quarter" idx="12"/>
          </p:nvPr>
        </p:nvSpPr>
        <p:spPr>
          <a:xfrm>
            <a:off x="8956900" y="5037663"/>
            <a:ext cx="551167" cy="279400"/>
          </a:xfrm>
        </p:spPr>
        <p:txBody>
          <a:bodyPr/>
          <a:lstStyle/>
          <a:p>
            <a:fld id="{2BAEF66B-C8ED-4D57-B8B2-FBE3794BD0EE}" type="slidenum">
              <a:rPr lang="ru-RU" smtClean="0"/>
              <a:t>‹#›</a:t>
            </a:fld>
            <a:endParaRPr lang="ru-R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539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59F23F2-10D3-4975-81BE-8890AFBD9FB0}" type="datetimeFigureOut">
              <a:rPr lang="ru-RU" smtClean="0"/>
              <a:t>03.06.2025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42076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7276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951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20226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3853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242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190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668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420555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9F23F2-10D3-4975-81BE-8890AFBD9FB0}" type="datetimeFigureOut">
              <a:rPr lang="ru-RU" smtClean="0"/>
              <a:t>03.06.2025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2BAEF66B-C8ED-4D57-B8B2-FBE3794BD0EE}" type="slidenum">
              <a:rPr lang="ru-RU" smtClean="0"/>
              <a:t>‹#›</a:t>
            </a:fld>
            <a:endParaRPr lang="ru-R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906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259F23F2-10D3-4975-81BE-8890AFBD9FB0}" type="datetimeFigureOut">
              <a:rPr lang="ru-RU" smtClean="0"/>
              <a:t>03.06.2025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155173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259F23F2-10D3-4975-81BE-8890AFBD9FB0}" type="datetimeFigureOut">
              <a:rPr lang="ru-RU" smtClean="0"/>
              <a:t>03.06.2025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2BAEF66B-C8ED-4D57-B8B2-FBE3794BD0EE}" type="slidenum">
              <a:rPr lang="ru-RU" smtClean="0"/>
              <a:t>‹#›</a:t>
            </a:fld>
            <a:endParaRPr lang="ru-R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428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259F23F2-10D3-4975-81BE-8890AFBD9FB0}" type="datetimeFigureOut">
              <a:rPr lang="ru-RU" smtClean="0"/>
              <a:t>03.06.2025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2BAEF66B-C8ED-4D57-B8B2-FBE3794BD0EE}"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300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F23F2-10D3-4975-81BE-8890AFBD9FB0}" type="datetimeFigureOut">
              <a:rPr lang="ru-RU" smtClean="0"/>
              <a:t>03.06.2025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3789779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59F23F2-10D3-4975-81BE-8890AFBD9FB0}" type="datetimeFigureOut">
              <a:rPr lang="ru-RU" smtClean="0"/>
              <a:t>03.06.2025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AEF66B-C8ED-4D57-B8B2-FBE3794BD0EE}" type="slidenum">
              <a:rPr lang="ru-RU" smtClean="0"/>
              <a:t>‹#›</a:t>
            </a:fld>
            <a:endParaRPr lang="ru-R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76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ru-RU" smtClean="0"/>
              <a:t>Образец заголовка</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59F23F2-10D3-4975-81BE-8890AFBD9FB0}" type="datetimeFigureOut">
              <a:rPr lang="ru-RU" smtClean="0"/>
              <a:t>03.06.2025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2BAEF66B-C8ED-4D57-B8B2-FBE3794BD0EE}" type="slidenum">
              <a:rPr lang="ru-RU" smtClean="0"/>
              <a:t>‹#›</a:t>
            </a:fld>
            <a:endParaRPr lang="ru-RU"/>
          </a:p>
        </p:txBody>
      </p:sp>
    </p:spTree>
    <p:extLst>
      <p:ext uri="{BB962C8B-B14F-4D97-AF65-F5344CB8AC3E}">
        <p14:creationId xmlns:p14="http://schemas.microsoft.com/office/powerpoint/2010/main" val="308629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59F23F2-10D3-4975-81BE-8890AFBD9FB0}" type="datetimeFigureOut">
              <a:rPr lang="ru-RU" smtClean="0"/>
              <a:t>03.06.2025</a:t>
            </a:fld>
            <a:endParaRPr lang="ru-R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AEF66B-C8ED-4D57-B8B2-FBE3794BD0EE}" type="slidenum">
              <a:rPr lang="ru-RU" smtClean="0"/>
              <a:t>‹#›</a:t>
            </a:fld>
            <a:endParaRPr lang="ru-RU"/>
          </a:p>
        </p:txBody>
      </p:sp>
    </p:spTree>
    <p:extLst>
      <p:ext uri="{BB962C8B-B14F-4D97-AF65-F5344CB8AC3E}">
        <p14:creationId xmlns:p14="http://schemas.microsoft.com/office/powerpoint/2010/main" val="45534531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692398" y="1641231"/>
            <a:ext cx="6815669" cy="1745433"/>
          </a:xfrm>
        </p:spPr>
        <p:txBody>
          <a:bodyPr/>
          <a:lstStyle/>
          <a:p>
            <a:r>
              <a:rPr lang="ru-RU" dirty="0" smtClean="0"/>
              <a:t>Реставрация или</a:t>
            </a:r>
            <a:br>
              <a:rPr lang="ru-RU" dirty="0" smtClean="0"/>
            </a:br>
            <a:r>
              <a:rPr lang="ru-RU" dirty="0" smtClean="0"/>
              <a:t>трансформация</a:t>
            </a:r>
            <a:endParaRPr lang="ru-RU" dirty="0"/>
          </a:p>
        </p:txBody>
      </p:sp>
      <p:sp>
        <p:nvSpPr>
          <p:cNvPr id="3" name="Подзаголовок 2"/>
          <p:cNvSpPr>
            <a:spLocks noGrp="1"/>
          </p:cNvSpPr>
          <p:nvPr>
            <p:ph type="subTitle" idx="1"/>
          </p:nvPr>
        </p:nvSpPr>
        <p:spPr/>
        <p:txBody>
          <a:bodyPr>
            <a:normAutofit/>
          </a:bodyPr>
          <a:lstStyle/>
          <a:p>
            <a:r>
              <a:rPr lang="he-IL" sz="3600" dirty="0" smtClean="0"/>
              <a:t>רסטורציה או טרנספורמציה</a:t>
            </a:r>
            <a:endParaRPr lang="ru-RU" sz="3600" dirty="0"/>
          </a:p>
        </p:txBody>
      </p:sp>
    </p:spTree>
    <p:extLst>
      <p:ext uri="{BB962C8B-B14F-4D97-AF65-F5344CB8AC3E}">
        <p14:creationId xmlns:p14="http://schemas.microsoft.com/office/powerpoint/2010/main" val="162920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681" y="1242647"/>
            <a:ext cx="3472960" cy="4630614"/>
          </a:xfrm>
          <a:prstGeom prst="rect">
            <a:avLst/>
          </a:prstGeom>
        </p:spPr>
      </p:pic>
      <p:sp>
        <p:nvSpPr>
          <p:cNvPr id="3" name="TextBox 2"/>
          <p:cNvSpPr txBox="1"/>
          <p:nvPr/>
        </p:nvSpPr>
        <p:spPr>
          <a:xfrm>
            <a:off x="5580185" y="1570892"/>
            <a:ext cx="5179623" cy="1200329"/>
          </a:xfrm>
          <a:prstGeom prst="rect">
            <a:avLst/>
          </a:prstGeom>
          <a:noFill/>
        </p:spPr>
        <p:txBody>
          <a:bodyPr wrap="none" rtlCol="0">
            <a:spAutoFit/>
          </a:bodyPr>
          <a:lstStyle/>
          <a:p>
            <a:r>
              <a:rPr lang="ru-RU" dirty="0" smtClean="0"/>
              <a:t>Примеры трансформации ,которые мы уже сделали:</a:t>
            </a:r>
          </a:p>
          <a:p>
            <a:endParaRPr lang="ru-RU" dirty="0"/>
          </a:p>
          <a:p>
            <a:r>
              <a:rPr lang="ru-RU" dirty="0" smtClean="0"/>
              <a:t>Старые доски и металлические трубы- получился</a:t>
            </a:r>
          </a:p>
          <a:p>
            <a:r>
              <a:rPr lang="ru-RU" dirty="0" smtClean="0"/>
              <a:t>стеллаж для книг</a:t>
            </a:r>
            <a:endParaRPr lang="ru-RU" dirty="0"/>
          </a:p>
        </p:txBody>
      </p:sp>
      <p:sp>
        <p:nvSpPr>
          <p:cNvPr id="4" name="Rectangle 1"/>
          <p:cNvSpPr>
            <a:spLocks noChangeArrowheads="1"/>
          </p:cNvSpPr>
          <p:nvPr/>
        </p:nvSpPr>
        <p:spPr bwMode="auto">
          <a:xfrm>
            <a:off x="4886546" y="3463431"/>
            <a:ext cx="5873262"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דוגמאות לשינויים שכבר ביצענו: לוחות ישנים וצינורות מתכת - הפכו להכוננית ספרים</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224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743" y="937846"/>
            <a:ext cx="3692770" cy="4923693"/>
          </a:xfrm>
          <a:prstGeom prst="rect">
            <a:avLst/>
          </a:prstGeom>
        </p:spPr>
      </p:pic>
      <p:sp>
        <p:nvSpPr>
          <p:cNvPr id="3" name="TextBox 2"/>
          <p:cNvSpPr txBox="1"/>
          <p:nvPr/>
        </p:nvSpPr>
        <p:spPr>
          <a:xfrm>
            <a:off x="5310554" y="1324708"/>
            <a:ext cx="5742278" cy="1569660"/>
          </a:xfrm>
          <a:prstGeom prst="rect">
            <a:avLst/>
          </a:prstGeom>
          <a:noFill/>
        </p:spPr>
        <p:txBody>
          <a:bodyPr wrap="none" rtlCol="0">
            <a:spAutoFit/>
          </a:bodyPr>
          <a:lstStyle/>
          <a:p>
            <a:r>
              <a:rPr lang="ru-RU" sz="2400" dirty="0" smtClean="0"/>
              <a:t>Проще не бывает!</a:t>
            </a:r>
          </a:p>
          <a:p>
            <a:endParaRPr lang="ru-RU" sz="2400" dirty="0"/>
          </a:p>
          <a:p>
            <a:r>
              <a:rPr lang="ru-RU" sz="2400" dirty="0" smtClean="0"/>
              <a:t>Ящик от шкафа, ножки от табуретки, доски</a:t>
            </a:r>
          </a:p>
          <a:p>
            <a:r>
              <a:rPr lang="ru-RU" sz="2400" dirty="0"/>
              <a:t>о</a:t>
            </a:r>
            <a:r>
              <a:rPr lang="ru-RU" sz="2400" dirty="0" smtClean="0"/>
              <a:t>т старой кровати, колесики. И готово!</a:t>
            </a:r>
            <a:endParaRPr lang="ru-RU" sz="2400" dirty="0"/>
          </a:p>
        </p:txBody>
      </p:sp>
      <p:sp>
        <p:nvSpPr>
          <p:cNvPr id="4" name="Rectangle 1"/>
          <p:cNvSpPr>
            <a:spLocks noChangeArrowheads="1"/>
          </p:cNvSpPr>
          <p:nvPr/>
        </p:nvSpPr>
        <p:spPr bwMode="auto">
          <a:xfrm>
            <a:off x="5310554" y="3862016"/>
            <a:ext cx="5814646"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זה לא יכול להיות פשוט יותר! קופסה מארון בגדים, רגליים משרפרף, קרשים ממיטה ישנה, ​​גלגלים. וזה מוכן</a:t>
            </a:r>
            <a:r>
              <a:rPr kumimoji="0" lang="ru-RU" altLang="ru-RU" sz="2100" b="0" i="0" u="none" strike="noStrike" cap="none" normalizeH="0" baseline="0" dirty="0" smtClean="0">
                <a:ln>
                  <a:noFill/>
                </a:ln>
                <a:solidFill>
                  <a:srgbClr val="1F1F1F"/>
                </a:solidFill>
                <a:effectLst/>
                <a:latin typeface="inherit"/>
                <a:cs typeface="Arial" panose="020B0604020202020204" pitchFamily="34" charset="0"/>
              </a:rPr>
              <a:t>!</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3488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958" y="996462"/>
            <a:ext cx="3675184" cy="4900246"/>
          </a:xfrm>
          <a:prstGeom prst="rect">
            <a:avLst/>
          </a:prstGeom>
        </p:spPr>
      </p:pic>
      <p:sp>
        <p:nvSpPr>
          <p:cNvPr id="3" name="TextBox 2"/>
          <p:cNvSpPr txBox="1"/>
          <p:nvPr/>
        </p:nvSpPr>
        <p:spPr>
          <a:xfrm>
            <a:off x="5099539" y="1664677"/>
            <a:ext cx="5668539" cy="523220"/>
          </a:xfrm>
          <a:prstGeom prst="rect">
            <a:avLst/>
          </a:prstGeom>
          <a:noFill/>
        </p:spPr>
        <p:txBody>
          <a:bodyPr wrap="none" rtlCol="0">
            <a:spAutoFit/>
          </a:bodyPr>
          <a:lstStyle/>
          <a:p>
            <a:r>
              <a:rPr lang="ru-RU" sz="2800" dirty="0" smtClean="0"/>
              <a:t>И в заключении- творческое задание</a:t>
            </a:r>
            <a:endParaRPr lang="ru-RU" sz="2800" dirty="0"/>
          </a:p>
        </p:txBody>
      </p:sp>
      <p:sp>
        <p:nvSpPr>
          <p:cNvPr id="4" name="Rectangle 1"/>
          <p:cNvSpPr>
            <a:spLocks noChangeArrowheads="1"/>
          </p:cNvSpPr>
          <p:nvPr/>
        </p:nvSpPr>
        <p:spPr bwMode="auto">
          <a:xfrm>
            <a:off x="6063978" y="3446585"/>
            <a:ext cx="3739660" cy="45718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3200" b="0" i="0" u="none" strike="noStrike" cap="none" normalizeH="0" baseline="0" dirty="0" smtClean="0">
                <a:ln>
                  <a:noFill/>
                </a:ln>
                <a:solidFill>
                  <a:srgbClr val="1F1F1F"/>
                </a:solidFill>
                <a:effectLst/>
                <a:latin typeface="inherit"/>
                <a:cs typeface="Arial" panose="020B0604020202020204" pitchFamily="34" charset="0"/>
              </a:rPr>
              <a:t>בסוף - משימה יצירתית</a:t>
            </a:r>
            <a:r>
              <a:rPr kumimoji="0" lang="ru-RU" altLang="ru-RU" sz="3200" b="0" i="0" u="none" strike="noStrike" cap="none" normalizeH="0" baseline="0" dirty="0" smtClean="0">
                <a:ln>
                  <a:noFill/>
                </a:ln>
                <a:solidFill>
                  <a:srgbClr val="1F1F1F"/>
                </a:solidFill>
                <a:effectLst/>
                <a:latin typeface="inherit"/>
                <a:cs typeface="Arial" panose="020B0604020202020204" pitchFamily="34" charset="0"/>
              </a:rPr>
              <a:t> </a:t>
            </a:r>
            <a:r>
              <a:rPr kumimoji="0" lang="ru-RU" altLang="ru-RU" sz="3200" b="0" i="0" u="none" strike="noStrike" cap="none" normalizeH="0" baseline="0" dirty="0" smtClean="0">
                <a:ln>
                  <a:noFill/>
                </a:ln>
                <a:solidFill>
                  <a:schemeClr val="tx1"/>
                </a:solidFill>
                <a:effectLst/>
              </a:rPr>
              <a:t> </a:t>
            </a:r>
            <a:endParaRPr kumimoji="0" lang="ru-RU" altLang="ru-RU"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070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899138" y="791308"/>
            <a:ext cx="8065477" cy="3024554"/>
          </a:xfrm>
          <a:prstGeom prst="rect">
            <a:avLst/>
          </a:prstGeom>
        </p:spPr>
      </p:pic>
      <p:sp>
        <p:nvSpPr>
          <p:cNvPr id="3" name="TextBox 2"/>
          <p:cNvSpPr txBox="1"/>
          <p:nvPr/>
        </p:nvSpPr>
        <p:spPr>
          <a:xfrm>
            <a:off x="1148862" y="4220308"/>
            <a:ext cx="10088018" cy="1077218"/>
          </a:xfrm>
          <a:prstGeom prst="rect">
            <a:avLst/>
          </a:prstGeom>
          <a:noFill/>
        </p:spPr>
        <p:txBody>
          <a:bodyPr wrap="none" rtlCol="0">
            <a:spAutoFit/>
          </a:bodyPr>
          <a:lstStyle/>
          <a:p>
            <a:r>
              <a:rPr lang="ru-RU" sz="3200" dirty="0" smtClean="0"/>
              <a:t>Реставрация-это восстановление первоначального вида</a:t>
            </a:r>
          </a:p>
          <a:p>
            <a:r>
              <a:rPr lang="he-IL" sz="3200" dirty="0"/>
              <a:t>רסטורציה היא </a:t>
            </a:r>
            <a:r>
              <a:rPr lang="he-IL" sz="3200" dirty="0" smtClean="0"/>
              <a:t>תהליך שבו שוחזר חפץ או יצירה אמנותית למצבו המקורי</a:t>
            </a:r>
            <a:endParaRPr lang="ru-RU" sz="3200" dirty="0"/>
          </a:p>
        </p:txBody>
      </p:sp>
    </p:spTree>
    <p:extLst>
      <p:ext uri="{BB962C8B-B14F-4D97-AF65-F5344CB8AC3E}">
        <p14:creationId xmlns:p14="http://schemas.microsoft.com/office/powerpoint/2010/main" val="99125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918795" y="715204"/>
            <a:ext cx="4579328" cy="2821856"/>
          </a:xfrm>
          <a:prstGeom prst="rect">
            <a:avLst/>
          </a:prstGeom>
        </p:spPr>
      </p:pic>
      <p:pic>
        <p:nvPicPr>
          <p:cNvPr id="4" name="Рисунок 3"/>
          <p:cNvPicPr>
            <a:picLocks noChangeAspect="1"/>
          </p:cNvPicPr>
          <p:nvPr/>
        </p:nvPicPr>
        <p:blipFill>
          <a:blip r:embed="rId3"/>
          <a:stretch>
            <a:fillRect/>
          </a:stretch>
        </p:blipFill>
        <p:spPr>
          <a:xfrm>
            <a:off x="6295292" y="715204"/>
            <a:ext cx="4572000" cy="2842054"/>
          </a:xfrm>
          <a:prstGeom prst="rect">
            <a:avLst/>
          </a:prstGeom>
        </p:spPr>
      </p:pic>
      <p:sp>
        <p:nvSpPr>
          <p:cNvPr id="5" name="TextBox 4"/>
          <p:cNvSpPr txBox="1"/>
          <p:nvPr/>
        </p:nvSpPr>
        <p:spPr>
          <a:xfrm>
            <a:off x="1154301" y="4009292"/>
            <a:ext cx="10281982" cy="1508105"/>
          </a:xfrm>
          <a:prstGeom prst="rect">
            <a:avLst/>
          </a:prstGeom>
          <a:noFill/>
        </p:spPr>
        <p:txBody>
          <a:bodyPr wrap="none" rtlCol="0">
            <a:spAutoFit/>
          </a:bodyPr>
          <a:lstStyle/>
          <a:p>
            <a:r>
              <a:rPr lang="ru-RU" sz="2000" dirty="0" smtClean="0"/>
              <a:t>Трансформация (Переделка)- это придание предмету нового облика или нового функционала.</a:t>
            </a:r>
            <a:endParaRPr lang="he-IL" sz="2000" dirty="0" smtClean="0"/>
          </a:p>
          <a:p>
            <a:pPr algn="r"/>
            <a:r>
              <a:rPr lang="he-IL" sz="3600" dirty="0" smtClean="0"/>
              <a:t>טרנספורמציה -היא שינוי</a:t>
            </a:r>
            <a:endParaRPr lang="ru-RU" sz="3600" dirty="0" smtClean="0"/>
          </a:p>
          <a:p>
            <a:endParaRPr lang="ru-RU" dirty="0" smtClean="0"/>
          </a:p>
          <a:p>
            <a:endParaRPr lang="ru-RU" dirty="0"/>
          </a:p>
        </p:txBody>
      </p:sp>
    </p:spTree>
    <p:extLst>
      <p:ext uri="{BB962C8B-B14F-4D97-AF65-F5344CB8AC3E}">
        <p14:creationId xmlns:p14="http://schemas.microsoft.com/office/powerpoint/2010/main" val="409696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26124" y="613351"/>
            <a:ext cx="10550769" cy="5509200"/>
          </a:xfrm>
          <a:prstGeom prst="rect">
            <a:avLst/>
          </a:prstGeom>
        </p:spPr>
        <p:txBody>
          <a:bodyPr wrap="square">
            <a:spAutoFit/>
          </a:bodyPr>
          <a:lstStyle/>
          <a:p>
            <a:r>
              <a:rPr lang="ru-RU" sz="1600" b="0" i="0" dirty="0" smtClean="0">
                <a:solidFill>
                  <a:srgbClr val="001D35"/>
                </a:solidFill>
                <a:effectLst/>
                <a:latin typeface="Google Sans"/>
              </a:rPr>
              <a:t>Проблема отходов мебели:</a:t>
            </a:r>
          </a:p>
          <a:p>
            <a:pPr>
              <a:buFont typeface="Arial" panose="020B0604020202020204" pitchFamily="34" charset="0"/>
              <a:buChar char="•"/>
            </a:pPr>
            <a:r>
              <a:rPr lang="ru-RU" sz="1600" b="1" i="0" dirty="0" smtClean="0">
                <a:solidFill>
                  <a:srgbClr val="001D35"/>
                </a:solidFill>
                <a:effectLst/>
                <a:latin typeface="Google Sans"/>
              </a:rPr>
              <a:t>Загрязнение окружающей среды:</a:t>
            </a:r>
            <a:endParaRPr lang="ru-RU" sz="1600" b="0" i="0" dirty="0" smtClean="0">
              <a:solidFill>
                <a:srgbClr val="001D35"/>
              </a:solidFill>
              <a:effectLst/>
              <a:latin typeface="Google Sans"/>
            </a:endParaRPr>
          </a:p>
          <a:p>
            <a:pPr>
              <a:buFont typeface="Arial" panose="020B0604020202020204" pitchFamily="34" charset="0"/>
              <a:buChar char="•"/>
            </a:pPr>
            <a:r>
              <a:rPr lang="ru-RU" sz="1600" b="0" i="0" dirty="0" smtClean="0">
                <a:solidFill>
                  <a:srgbClr val="001D35"/>
                </a:solidFill>
                <a:effectLst/>
                <a:latin typeface="Google Sans"/>
              </a:rPr>
              <a:t>Мебель содержит различные материалы, в том числе токсичные химикаты и пластик, которые могут попадать в почву и воду при утилизации.</a:t>
            </a:r>
          </a:p>
          <a:p>
            <a:pPr>
              <a:buFont typeface="Arial" panose="020B0604020202020204" pitchFamily="34" charset="0"/>
              <a:buChar char="•"/>
            </a:pPr>
            <a:r>
              <a:rPr lang="ru-RU" sz="1600" b="1" i="0" dirty="0" smtClean="0">
                <a:solidFill>
                  <a:srgbClr val="001D35"/>
                </a:solidFill>
                <a:effectLst/>
                <a:latin typeface="Google Sans"/>
              </a:rPr>
              <a:t>Потеря ресурсов:</a:t>
            </a:r>
            <a:endParaRPr lang="ru-RU" sz="1600" b="0" i="0" dirty="0" smtClean="0">
              <a:solidFill>
                <a:srgbClr val="001D35"/>
              </a:solidFill>
              <a:effectLst/>
              <a:latin typeface="Google Sans"/>
            </a:endParaRPr>
          </a:p>
          <a:p>
            <a:pPr>
              <a:buFont typeface="Arial" panose="020B0604020202020204" pitchFamily="34" charset="0"/>
              <a:buChar char="•"/>
            </a:pPr>
            <a:r>
              <a:rPr lang="ru-RU" sz="1600" b="0" i="0" dirty="0" smtClean="0">
                <a:solidFill>
                  <a:srgbClr val="001D35"/>
                </a:solidFill>
                <a:effectLst/>
                <a:latin typeface="Google Sans"/>
              </a:rPr>
              <a:t>Производство мебели требует значительных ресурсов, и выбрасывание мебели, которую можно было бы переработать или отремонтировать, является потерей этих ресурсов.</a:t>
            </a:r>
          </a:p>
          <a:p>
            <a:pPr>
              <a:buFont typeface="Arial" panose="020B0604020202020204" pitchFamily="34" charset="0"/>
              <a:buChar char="•"/>
            </a:pPr>
            <a:r>
              <a:rPr lang="ru-RU" sz="1600" b="1" i="0" dirty="0" smtClean="0">
                <a:solidFill>
                  <a:srgbClr val="001D35"/>
                </a:solidFill>
                <a:effectLst/>
                <a:latin typeface="Google Sans"/>
              </a:rPr>
              <a:t>Экономические затраты:</a:t>
            </a:r>
            <a:endParaRPr lang="ru-RU" sz="1600" b="0" i="0" dirty="0" smtClean="0">
              <a:solidFill>
                <a:srgbClr val="001D35"/>
              </a:solidFill>
              <a:effectLst/>
              <a:latin typeface="Google Sans"/>
            </a:endParaRPr>
          </a:p>
          <a:p>
            <a:pPr fontAlgn="ctr">
              <a:buFont typeface="Arial" panose="020B0604020202020204" pitchFamily="34" charset="0"/>
              <a:buChar char="•"/>
            </a:pPr>
            <a:r>
              <a:rPr lang="ru-RU" sz="1600" b="0" i="0" dirty="0" smtClean="0">
                <a:solidFill>
                  <a:srgbClr val="001D35"/>
                </a:solidFill>
                <a:effectLst/>
                <a:latin typeface="Google Sans"/>
              </a:rPr>
              <a:t>Утилизация и обработка отходов мебели требует финансовых затрат. </a:t>
            </a:r>
          </a:p>
          <a:p>
            <a:r>
              <a:rPr lang="ru-RU" sz="1600" b="0" i="0" dirty="0" smtClean="0">
                <a:solidFill>
                  <a:srgbClr val="001D35"/>
                </a:solidFill>
                <a:effectLst/>
                <a:latin typeface="Google Sans"/>
              </a:rPr>
              <a:t>Способы решения проблемы:</a:t>
            </a:r>
          </a:p>
          <a:p>
            <a:pPr>
              <a:buFont typeface="Arial" panose="020B0604020202020204" pitchFamily="34" charset="0"/>
              <a:buChar char="•"/>
            </a:pPr>
            <a:r>
              <a:rPr lang="ru-RU" sz="1600" b="1" i="0" dirty="0" smtClean="0">
                <a:solidFill>
                  <a:srgbClr val="001D35"/>
                </a:solidFill>
                <a:effectLst/>
                <a:latin typeface="Google Sans"/>
              </a:rPr>
              <a:t>Более качественные и долговечные материалы:</a:t>
            </a:r>
            <a:endParaRPr lang="ru-RU" sz="1600" b="0" i="0" dirty="0" smtClean="0">
              <a:solidFill>
                <a:srgbClr val="001D35"/>
              </a:solidFill>
              <a:effectLst/>
              <a:latin typeface="Google Sans"/>
            </a:endParaRPr>
          </a:p>
          <a:p>
            <a:pPr fontAlgn="ctr">
              <a:buFont typeface="Arial" panose="020B0604020202020204" pitchFamily="34" charset="0"/>
              <a:buChar char="•"/>
            </a:pPr>
            <a:r>
              <a:rPr lang="ru-RU" sz="1600" b="0" i="0" dirty="0" smtClean="0">
                <a:solidFill>
                  <a:srgbClr val="001D35"/>
                </a:solidFill>
                <a:effectLst/>
                <a:latin typeface="Google Sans"/>
              </a:rPr>
              <a:t>Использование материалов, которые могут выдержать длительный срок эксплуатации и ремонт. </a:t>
            </a:r>
          </a:p>
          <a:p>
            <a:pPr>
              <a:buFont typeface="Arial" panose="020B0604020202020204" pitchFamily="34" charset="0"/>
              <a:buChar char="•"/>
            </a:pPr>
            <a:r>
              <a:rPr lang="ru-RU" sz="1600" b="1" i="0" dirty="0" smtClean="0">
                <a:solidFill>
                  <a:srgbClr val="FF0000"/>
                </a:solidFill>
                <a:effectLst/>
                <a:latin typeface="Google Sans"/>
              </a:rPr>
              <a:t>Ремонт и переработка:</a:t>
            </a:r>
            <a:endParaRPr lang="ru-RU" sz="1600" b="0" i="0" dirty="0" smtClean="0">
              <a:solidFill>
                <a:srgbClr val="FF0000"/>
              </a:solidFill>
              <a:effectLst/>
              <a:latin typeface="Google Sans"/>
            </a:endParaRPr>
          </a:p>
          <a:p>
            <a:pPr fontAlgn="ctr">
              <a:buFont typeface="Arial" panose="020B0604020202020204" pitchFamily="34" charset="0"/>
              <a:buChar char="•"/>
            </a:pPr>
            <a:r>
              <a:rPr lang="ru-RU" sz="1600" b="0" i="0" dirty="0" smtClean="0">
                <a:solidFill>
                  <a:srgbClr val="FF0000"/>
                </a:solidFill>
                <a:effectLst/>
                <a:latin typeface="Google Sans"/>
              </a:rPr>
              <a:t>Создание сервисов по ремонту и переработке мебели, чтобы сократить объем отходов. </a:t>
            </a:r>
          </a:p>
          <a:p>
            <a:pPr>
              <a:buFont typeface="Arial" panose="020B0604020202020204" pitchFamily="34" charset="0"/>
              <a:buChar char="•"/>
            </a:pPr>
            <a:r>
              <a:rPr lang="ru-RU" sz="1600" b="1" i="0" dirty="0" smtClean="0">
                <a:solidFill>
                  <a:srgbClr val="FF0000"/>
                </a:solidFill>
                <a:effectLst/>
                <a:latin typeface="Google Sans"/>
              </a:rPr>
              <a:t>Консолидированные вывозные операции:</a:t>
            </a:r>
            <a:endParaRPr lang="ru-RU" sz="1600" b="0" i="0" dirty="0" smtClean="0">
              <a:solidFill>
                <a:srgbClr val="FF0000"/>
              </a:solidFill>
              <a:effectLst/>
              <a:latin typeface="Google Sans"/>
            </a:endParaRPr>
          </a:p>
          <a:p>
            <a:pPr fontAlgn="ctr">
              <a:buFont typeface="Arial" panose="020B0604020202020204" pitchFamily="34" charset="0"/>
              <a:buChar char="•"/>
            </a:pPr>
            <a:r>
              <a:rPr lang="ru-RU" sz="1600" b="0" i="0" dirty="0" smtClean="0">
                <a:solidFill>
                  <a:srgbClr val="FF0000"/>
                </a:solidFill>
                <a:effectLst/>
                <a:latin typeface="Google Sans"/>
              </a:rPr>
              <a:t>Организация более эффективных систем сбора и вывоза крупногабаритного мусора, включая мебель. </a:t>
            </a:r>
          </a:p>
          <a:p>
            <a:pPr>
              <a:buFont typeface="Arial" panose="020B0604020202020204" pitchFamily="34" charset="0"/>
              <a:buChar char="•"/>
            </a:pPr>
            <a:r>
              <a:rPr lang="ru-RU" sz="1600" b="1" i="0" dirty="0" smtClean="0">
                <a:solidFill>
                  <a:srgbClr val="FF0000"/>
                </a:solidFill>
                <a:effectLst/>
                <a:latin typeface="Google Sans"/>
              </a:rPr>
              <a:t>Сознательное отношение потребителей:</a:t>
            </a:r>
            <a:endParaRPr lang="ru-RU" sz="1600" b="0" i="0" dirty="0" smtClean="0">
              <a:solidFill>
                <a:srgbClr val="FF0000"/>
              </a:solidFill>
              <a:effectLst/>
              <a:latin typeface="Google Sans"/>
            </a:endParaRPr>
          </a:p>
          <a:p>
            <a:pPr fontAlgn="ctr">
              <a:buFont typeface="Arial" panose="020B0604020202020204" pitchFamily="34" charset="0"/>
              <a:buChar char="•"/>
            </a:pPr>
            <a:r>
              <a:rPr lang="ru-RU" sz="1600" b="0" i="0" dirty="0" smtClean="0">
                <a:solidFill>
                  <a:srgbClr val="FF0000"/>
                </a:solidFill>
                <a:effectLst/>
                <a:latin typeface="Google Sans"/>
              </a:rPr>
              <a:t>Более рациональный подход к покупке и использованию мебели, избегая преждевременного выбрасывания. </a:t>
            </a:r>
          </a:p>
          <a:p>
            <a:pPr>
              <a:buFont typeface="Arial" panose="020B0604020202020204" pitchFamily="34" charset="0"/>
              <a:buChar char="•"/>
            </a:pPr>
            <a:r>
              <a:rPr lang="ru-RU" sz="1600" b="1" i="0" dirty="0" smtClean="0">
                <a:solidFill>
                  <a:srgbClr val="FF0000"/>
                </a:solidFill>
                <a:effectLst/>
                <a:latin typeface="Google Sans"/>
              </a:rPr>
              <a:t>Развитие экономики замкнутого цикла:</a:t>
            </a:r>
            <a:endParaRPr lang="ru-RU" sz="1600" b="0" i="0" dirty="0" smtClean="0">
              <a:solidFill>
                <a:srgbClr val="FF0000"/>
              </a:solidFill>
              <a:effectLst/>
              <a:latin typeface="Google Sans"/>
            </a:endParaRPr>
          </a:p>
          <a:p>
            <a:pPr>
              <a:buFont typeface="Arial" panose="020B0604020202020204" pitchFamily="34" charset="0"/>
              <a:buChar char="•"/>
            </a:pPr>
            <a:r>
              <a:rPr lang="ru-RU" sz="1600" b="0" i="0" dirty="0" smtClean="0">
                <a:solidFill>
                  <a:srgbClr val="FF0000"/>
                </a:solidFill>
                <a:effectLst/>
                <a:latin typeface="Google Sans"/>
              </a:rPr>
              <a:t>Увеличение доли перерабатываемых материалов и продуктов в производстве мебели, чтобы уменьшить объем отходов.</a:t>
            </a:r>
            <a:r>
              <a:rPr lang="ru-RU" sz="1600" b="0" i="0" dirty="0" smtClean="0">
                <a:solidFill>
                  <a:srgbClr val="001D35"/>
                </a:solidFill>
                <a:effectLst/>
                <a:latin typeface="Google Sans"/>
              </a:rPr>
              <a:t> </a:t>
            </a:r>
            <a:r>
              <a:rPr lang="ru-RU" sz="1600" dirty="0" smtClean="0">
                <a:solidFill>
                  <a:srgbClr val="001D35"/>
                </a:solidFill>
                <a:latin typeface="Google Sans"/>
              </a:rPr>
              <a:t>(обзор ИИ)</a:t>
            </a:r>
            <a:endParaRPr lang="ru-RU" sz="1600" b="0" i="0" dirty="0">
              <a:solidFill>
                <a:srgbClr val="001D35"/>
              </a:solidFill>
              <a:effectLst/>
              <a:latin typeface="Google Sans"/>
            </a:endParaRPr>
          </a:p>
        </p:txBody>
      </p:sp>
    </p:spTree>
    <p:extLst>
      <p:ext uri="{BB962C8B-B14F-4D97-AF65-F5344CB8AC3E}">
        <p14:creationId xmlns:p14="http://schemas.microsoft.com/office/powerpoint/2010/main" val="179167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7762" y="826502"/>
            <a:ext cx="3961438" cy="5292944"/>
          </a:xfrm>
          <a:prstGeom prst="rect">
            <a:avLst/>
          </a:prstGeom>
        </p:spPr>
      </p:pic>
      <p:sp>
        <p:nvSpPr>
          <p:cNvPr id="3" name="TextBox 2"/>
          <p:cNvSpPr txBox="1"/>
          <p:nvPr/>
        </p:nvSpPr>
        <p:spPr>
          <a:xfrm>
            <a:off x="6576646" y="826502"/>
            <a:ext cx="3469219" cy="646331"/>
          </a:xfrm>
          <a:prstGeom prst="rect">
            <a:avLst/>
          </a:prstGeom>
          <a:noFill/>
        </p:spPr>
        <p:txBody>
          <a:bodyPr wrap="none" rtlCol="0">
            <a:spAutoFit/>
          </a:bodyPr>
          <a:lstStyle/>
          <a:p>
            <a:r>
              <a:rPr lang="ru-RU" sz="3600" dirty="0" smtClean="0"/>
              <a:t>Примеры (</a:t>
            </a:r>
            <a:r>
              <a:rPr lang="he-IL" sz="3600" dirty="0"/>
              <a:t>(</a:t>
            </a:r>
            <a:r>
              <a:rPr lang="he-IL" sz="3600" dirty="0" smtClean="0"/>
              <a:t>דוגמות</a:t>
            </a:r>
            <a:endParaRPr lang="ru-RU" sz="3600" dirty="0"/>
          </a:p>
        </p:txBody>
      </p:sp>
      <p:sp>
        <p:nvSpPr>
          <p:cNvPr id="4" name="TextBox 3"/>
          <p:cNvSpPr txBox="1"/>
          <p:nvPr/>
        </p:nvSpPr>
        <p:spPr>
          <a:xfrm>
            <a:off x="5029201" y="1652954"/>
            <a:ext cx="6318738" cy="1200329"/>
          </a:xfrm>
          <a:prstGeom prst="rect">
            <a:avLst/>
          </a:prstGeom>
          <a:noFill/>
        </p:spPr>
        <p:txBody>
          <a:bodyPr wrap="square" rtlCol="0">
            <a:spAutoFit/>
          </a:bodyPr>
          <a:lstStyle/>
          <a:p>
            <a:pPr marL="285750" indent="-285750">
              <a:buFontTx/>
              <a:buChar char="-"/>
            </a:pPr>
            <a:r>
              <a:rPr lang="ru-RU" sz="2400" dirty="0" smtClean="0"/>
              <a:t>Создание нового уникального предмета из частей  мебели уже непригодной для дальнейшего использования в прежнем виде</a:t>
            </a:r>
            <a:endParaRPr lang="ru-RU" sz="2400" dirty="0"/>
          </a:p>
        </p:txBody>
      </p:sp>
      <p:sp>
        <p:nvSpPr>
          <p:cNvPr id="8" name="Rectangle 3"/>
          <p:cNvSpPr>
            <a:spLocks noChangeArrowheads="1"/>
          </p:cNvSpPr>
          <p:nvPr/>
        </p:nvSpPr>
        <p:spPr bwMode="auto">
          <a:xfrm>
            <a:off x="5240216" y="3783254"/>
            <a:ext cx="5720861"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smtClean="0">
                <a:ln>
                  <a:noFill/>
                </a:ln>
                <a:solidFill>
                  <a:srgbClr val="1F1F1F"/>
                </a:solidFill>
                <a:effectLst/>
                <a:latin typeface="inherit"/>
                <a:cs typeface="Arial" panose="020B0604020202020204" pitchFamily="34" charset="0"/>
              </a:rPr>
              <a:t>יצירת פריט ייחודי חדש מחלקי רהיט שאינם מתאימים עוד לשימוש נוסף בצורתם הקודמת</a:t>
            </a:r>
            <a:r>
              <a:rPr kumimoji="0" lang="ru-RU" altLang="ru-RU" sz="2100" b="0" i="0" u="none" strike="noStrike" cap="none" normalizeH="0" baseline="0" smtClean="0">
                <a:ln>
                  <a:noFill/>
                </a:ln>
                <a:solidFill>
                  <a:srgbClr val="1F1F1F"/>
                </a:solidFill>
                <a:effectLst/>
                <a:latin typeface="inherit"/>
                <a:cs typeface="Arial" panose="020B0604020202020204" pitchFamily="34" charset="0"/>
              </a:rPr>
              <a:t>.</a:t>
            </a:r>
            <a:r>
              <a:rPr kumimoji="0" lang="ru-RU" altLang="ru-RU" sz="1100" b="0" i="0" u="none" strike="noStrike" cap="none" normalizeH="0" baseline="0" smtClean="0">
                <a:ln>
                  <a:noFill/>
                </a:ln>
                <a:solidFill>
                  <a:schemeClr val="tx1"/>
                </a:solidFill>
                <a:effectLst/>
              </a:rPr>
              <a:t> </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5862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stretch>
            <a:fillRect/>
          </a:stretch>
        </p:blipFill>
        <p:spPr>
          <a:xfrm>
            <a:off x="4551407" y="1060939"/>
            <a:ext cx="2845855" cy="2189119"/>
          </a:xfrm>
          <a:prstGeom prst="rect">
            <a:avLst/>
          </a:prstGeom>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58" y="1060939"/>
            <a:ext cx="3521319" cy="4695092"/>
          </a:xfrm>
          <a:prstGeom prst="rect">
            <a:avLst/>
          </a:prstGeom>
        </p:spPr>
      </p:pic>
      <p:sp>
        <p:nvSpPr>
          <p:cNvPr id="4" name="TextBox 3"/>
          <p:cNvSpPr txBox="1"/>
          <p:nvPr/>
        </p:nvSpPr>
        <p:spPr>
          <a:xfrm>
            <a:off x="7416234" y="1324708"/>
            <a:ext cx="4072381" cy="2554545"/>
          </a:xfrm>
          <a:prstGeom prst="rect">
            <a:avLst/>
          </a:prstGeom>
          <a:noFill/>
        </p:spPr>
        <p:txBody>
          <a:bodyPr wrap="square" rtlCol="0">
            <a:spAutoFit/>
          </a:bodyPr>
          <a:lstStyle/>
          <a:p>
            <a:pPr algn="ctr"/>
            <a:r>
              <a:rPr lang="ru-RU" dirty="0" smtClean="0"/>
              <a:t>-</a:t>
            </a:r>
            <a:r>
              <a:rPr lang="ru-RU" sz="3200" dirty="0" smtClean="0"/>
              <a:t>Придание нового облика старому предмету и </a:t>
            </a:r>
          </a:p>
          <a:p>
            <a:pPr algn="ctr"/>
            <a:r>
              <a:rPr lang="ru-RU" sz="3200" dirty="0" smtClean="0"/>
              <a:t>восстановление его</a:t>
            </a:r>
          </a:p>
          <a:p>
            <a:pPr algn="ctr"/>
            <a:r>
              <a:rPr lang="ru-RU" sz="3200" dirty="0" smtClean="0"/>
              <a:t>функций</a:t>
            </a:r>
            <a:r>
              <a:rPr lang="ru-RU" dirty="0" smtClean="0"/>
              <a:t>.</a:t>
            </a:r>
            <a:endParaRPr lang="ru-RU" dirty="0"/>
          </a:p>
        </p:txBody>
      </p:sp>
      <p:sp>
        <p:nvSpPr>
          <p:cNvPr id="7" name="Rectangle 2"/>
          <p:cNvSpPr>
            <a:spLocks noChangeArrowheads="1"/>
          </p:cNvSpPr>
          <p:nvPr/>
        </p:nvSpPr>
        <p:spPr bwMode="auto">
          <a:xfrm>
            <a:off x="5205046" y="4961443"/>
            <a:ext cx="5669533" cy="2879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smtClean="0">
                <a:ln>
                  <a:noFill/>
                </a:ln>
                <a:solidFill>
                  <a:srgbClr val="1F1F1F"/>
                </a:solidFill>
                <a:effectLst/>
                <a:latin typeface="inherit"/>
                <a:cs typeface="Arial" panose="020B0604020202020204" pitchFamily="34" charset="0"/>
              </a:rPr>
              <a:t>מתן מראה חדש לאובייקט ישן ושיקום תפקידיו</a:t>
            </a:r>
            <a:r>
              <a:rPr kumimoji="0" lang="ru-RU" altLang="ru-RU" sz="1100" b="0" i="0" u="none" strike="noStrike" cap="none" normalizeH="0" baseline="0" smtClean="0">
                <a:ln>
                  <a:noFill/>
                </a:ln>
                <a:solidFill>
                  <a:schemeClr val="tx1"/>
                </a:solidFill>
                <a:effectLst/>
              </a:rPr>
              <a:t> </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566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968252" y="1828800"/>
            <a:ext cx="3492379" cy="3492379"/>
          </a:xfrm>
          <a:prstGeom prst="rect">
            <a:avLst/>
          </a:prstGeom>
        </p:spPr>
      </p:pic>
      <p:sp>
        <p:nvSpPr>
          <p:cNvPr id="3" name="TextBox 2"/>
          <p:cNvSpPr txBox="1"/>
          <p:nvPr/>
        </p:nvSpPr>
        <p:spPr>
          <a:xfrm>
            <a:off x="5791200" y="1242646"/>
            <a:ext cx="5514651" cy="923330"/>
          </a:xfrm>
          <a:prstGeom prst="rect">
            <a:avLst/>
          </a:prstGeom>
          <a:noFill/>
        </p:spPr>
        <p:txBody>
          <a:bodyPr wrap="none" rtlCol="0">
            <a:spAutoFit/>
          </a:bodyPr>
          <a:lstStyle/>
          <a:p>
            <a:r>
              <a:rPr lang="ru-RU" dirty="0" smtClean="0"/>
              <a:t>-Прямая передача еще пригодной мебели тем, кто в ней</a:t>
            </a:r>
          </a:p>
          <a:p>
            <a:r>
              <a:rPr lang="ru-RU" dirty="0"/>
              <a:t>н</a:t>
            </a:r>
            <a:r>
              <a:rPr lang="ru-RU" dirty="0" smtClean="0"/>
              <a:t>уждается :  порталы Яд </a:t>
            </a:r>
            <a:r>
              <a:rPr lang="ru-RU" dirty="0" err="1" smtClean="0"/>
              <a:t>Шния</a:t>
            </a:r>
            <a:r>
              <a:rPr lang="ru-RU" dirty="0" smtClean="0"/>
              <a:t> (</a:t>
            </a:r>
            <a:r>
              <a:rPr lang="en-US" dirty="0" smtClean="0"/>
              <a:t>https://surl.li/zvugur</a:t>
            </a:r>
            <a:r>
              <a:rPr lang="ru-RU" dirty="0" smtClean="0"/>
              <a:t>)</a:t>
            </a:r>
          </a:p>
          <a:p>
            <a:r>
              <a:rPr lang="ru-RU" dirty="0" smtClean="0"/>
              <a:t>Карта Сокровищ (</a:t>
            </a:r>
            <a:r>
              <a:rPr lang="en-US" dirty="0" smtClean="0"/>
              <a:t>https://t.me/haifakartasokrovish</a:t>
            </a:r>
            <a:r>
              <a:rPr lang="ru-RU" dirty="0" smtClean="0"/>
              <a:t>)</a:t>
            </a:r>
            <a:endParaRPr lang="ru-RU" dirty="0"/>
          </a:p>
        </p:txBody>
      </p:sp>
      <p:sp>
        <p:nvSpPr>
          <p:cNvPr id="5" name="Rectangle 2"/>
          <p:cNvSpPr>
            <a:spLocks noChangeArrowheads="1"/>
          </p:cNvSpPr>
          <p:nvPr/>
        </p:nvSpPr>
        <p:spPr bwMode="auto">
          <a:xfrm>
            <a:off x="5125453" y="2356218"/>
            <a:ext cx="6056820"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העברה ישירה של רהיטים שעדיין שמישים לנזקקים צרכים: פורטלי יד שנייה מפת אוצר</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6" name="Прямоугольник 5"/>
          <p:cNvSpPr/>
          <p:nvPr/>
        </p:nvSpPr>
        <p:spPr>
          <a:xfrm>
            <a:off x="778462" y="5674713"/>
            <a:ext cx="3871957" cy="369332"/>
          </a:xfrm>
          <a:prstGeom prst="rect">
            <a:avLst/>
          </a:prstGeom>
        </p:spPr>
        <p:txBody>
          <a:bodyPr wrap="none">
            <a:spAutoFit/>
          </a:bodyPr>
          <a:lstStyle/>
          <a:p>
            <a:r>
              <a:rPr lang="ru-RU" dirty="0" smtClean="0"/>
              <a:t>https://xn--b1aduhfbab7a4a8e.xn--p1ai/</a:t>
            </a:r>
            <a:endParaRPr lang="ru-RU" dirty="0"/>
          </a:p>
        </p:txBody>
      </p:sp>
      <p:sp>
        <p:nvSpPr>
          <p:cNvPr id="7" name="TextBox 6"/>
          <p:cNvSpPr txBox="1"/>
          <p:nvPr/>
        </p:nvSpPr>
        <p:spPr>
          <a:xfrm>
            <a:off x="1072804" y="1266224"/>
            <a:ext cx="3283271" cy="369332"/>
          </a:xfrm>
          <a:prstGeom prst="rect">
            <a:avLst/>
          </a:prstGeom>
          <a:noFill/>
        </p:spPr>
        <p:txBody>
          <a:bodyPr wrap="none" rtlCol="0">
            <a:spAutoFit/>
          </a:bodyPr>
          <a:lstStyle/>
          <a:p>
            <a:r>
              <a:rPr lang="ru-RU" dirty="0" smtClean="0"/>
              <a:t>Сервис проекта «Ноль  отходов»</a:t>
            </a:r>
            <a:endParaRPr lang="ru-RU" dirty="0"/>
          </a:p>
        </p:txBody>
      </p:sp>
      <p:sp>
        <p:nvSpPr>
          <p:cNvPr id="8" name="TextBox 7"/>
          <p:cNvSpPr txBox="1"/>
          <p:nvPr/>
        </p:nvSpPr>
        <p:spPr>
          <a:xfrm>
            <a:off x="4840705" y="3251823"/>
            <a:ext cx="6091732" cy="923330"/>
          </a:xfrm>
          <a:prstGeom prst="rect">
            <a:avLst/>
          </a:prstGeom>
          <a:noFill/>
        </p:spPr>
        <p:txBody>
          <a:bodyPr wrap="none" rtlCol="0">
            <a:spAutoFit/>
          </a:bodyPr>
          <a:lstStyle/>
          <a:p>
            <a:r>
              <a:rPr lang="ru-RU" dirty="0" smtClean="0"/>
              <a:t>-Создание сервиса по вывозу мебели и крупногабаритных</a:t>
            </a:r>
          </a:p>
          <a:p>
            <a:r>
              <a:rPr lang="ru-RU" dirty="0"/>
              <a:t>в</a:t>
            </a:r>
            <a:r>
              <a:rPr lang="ru-RU" dirty="0" smtClean="0"/>
              <a:t>ещей для дальнейшей передачи дальше или восстановления</a:t>
            </a:r>
          </a:p>
          <a:p>
            <a:r>
              <a:rPr lang="ru-RU" dirty="0" smtClean="0"/>
              <a:t>(Потребуется спонсорское и волонтерское участие)</a:t>
            </a:r>
            <a:endParaRPr lang="ru-RU" dirty="0"/>
          </a:p>
        </p:txBody>
      </p:sp>
      <p:sp>
        <p:nvSpPr>
          <p:cNvPr id="11" name="Rectangle 5"/>
          <p:cNvSpPr>
            <a:spLocks noChangeArrowheads="1"/>
          </p:cNvSpPr>
          <p:nvPr/>
        </p:nvSpPr>
        <p:spPr bwMode="auto">
          <a:xfrm>
            <a:off x="4356075" y="4414840"/>
            <a:ext cx="6949776" cy="61107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הקמת שירות לפינוי רהיטים וחפצים גדולים להעברה נוספת או לשחזור</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7"/>
          <p:cNvSpPr>
            <a:spLocks noChangeArrowheads="1"/>
          </p:cNvSpPr>
          <p:nvPr/>
        </p:nvSpPr>
        <p:spPr bwMode="auto">
          <a:xfrm>
            <a:off x="4840705" y="5216158"/>
            <a:ext cx="6236368" cy="2879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ru-RU" altLang="ru-RU" sz="2100" b="0" i="0" u="none" strike="noStrike" cap="none" normalizeH="0" baseline="0" dirty="0" smtClean="0">
                <a:ln>
                  <a:noFill/>
                </a:ln>
                <a:solidFill>
                  <a:srgbClr val="1F1F1F"/>
                </a:solidFill>
                <a:effectLst/>
                <a:latin typeface="inherit"/>
              </a:rPr>
              <a:t>(</a:t>
            </a: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יידרשו חסות והשתתפות </a:t>
            </a:r>
            <a:r>
              <a:rPr lang="he-IL" altLang="ru-RU" sz="2100" dirty="0" smtClean="0">
                <a:solidFill>
                  <a:srgbClr val="1F1F1F"/>
                </a:solidFill>
                <a:latin typeface="inherit"/>
                <a:cs typeface="Arial" panose="020B0604020202020204" pitchFamily="34" charset="0"/>
              </a:rPr>
              <a:t>מתנדבים</a:t>
            </a:r>
            <a:r>
              <a:rPr kumimoji="0" lang="ru-RU" altLang="ru-RU" sz="2100" b="0" i="0" u="none" strike="noStrike" cap="none" normalizeH="0" baseline="0" dirty="0" smtClean="0">
                <a:ln>
                  <a:noFill/>
                </a:ln>
                <a:solidFill>
                  <a:srgbClr val="1F1F1F"/>
                </a:solidFill>
                <a:effectLst/>
                <a:latin typeface="inherit"/>
              </a:rPr>
              <a:t>)</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465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573" y="1008185"/>
            <a:ext cx="3692769" cy="4923692"/>
          </a:xfrm>
          <a:prstGeom prst="rect">
            <a:avLst/>
          </a:prstGeom>
        </p:spPr>
      </p:pic>
      <p:sp>
        <p:nvSpPr>
          <p:cNvPr id="3" name="TextBox 2"/>
          <p:cNvSpPr txBox="1"/>
          <p:nvPr/>
        </p:nvSpPr>
        <p:spPr>
          <a:xfrm>
            <a:off x="5193323" y="1008185"/>
            <a:ext cx="5960286" cy="2031325"/>
          </a:xfrm>
          <a:prstGeom prst="rect">
            <a:avLst/>
          </a:prstGeom>
          <a:noFill/>
        </p:spPr>
        <p:txBody>
          <a:bodyPr wrap="none" rtlCol="0">
            <a:spAutoFit/>
          </a:bodyPr>
          <a:lstStyle/>
          <a:p>
            <a:r>
              <a:rPr lang="he-IL" dirty="0" smtClean="0"/>
              <a:t>-</a:t>
            </a:r>
            <a:r>
              <a:rPr lang="ru-RU" dirty="0" smtClean="0"/>
              <a:t>Организация периодических  раз в два-три месяца</a:t>
            </a:r>
          </a:p>
          <a:p>
            <a:r>
              <a:rPr lang="ru-RU" dirty="0" smtClean="0"/>
              <a:t>Кар бутов </a:t>
            </a:r>
            <a:r>
              <a:rPr lang="en-US" dirty="0" smtClean="0"/>
              <a:t>(Car boot )- </a:t>
            </a:r>
            <a:r>
              <a:rPr lang="ru-RU" dirty="0" smtClean="0"/>
              <a:t>торговли для всех желающих</a:t>
            </a:r>
          </a:p>
          <a:p>
            <a:r>
              <a:rPr lang="ru-RU" dirty="0"/>
              <a:t>и</a:t>
            </a:r>
            <a:r>
              <a:rPr lang="ru-RU" dirty="0" smtClean="0"/>
              <a:t>з багажника машины.</a:t>
            </a:r>
          </a:p>
          <a:p>
            <a:r>
              <a:rPr lang="ru-RU" dirty="0" smtClean="0"/>
              <a:t>Это дает возможность быстрого обмена предметами  мебели</a:t>
            </a:r>
          </a:p>
          <a:p>
            <a:r>
              <a:rPr lang="ru-RU" dirty="0"/>
              <a:t>и</a:t>
            </a:r>
            <a:r>
              <a:rPr lang="ru-RU" dirty="0" smtClean="0"/>
              <a:t> т.д. и возможность семьям немного заработать, тем </a:t>
            </a:r>
          </a:p>
          <a:p>
            <a:r>
              <a:rPr lang="ru-RU" dirty="0"/>
              <a:t>с</a:t>
            </a:r>
            <a:r>
              <a:rPr lang="ru-RU" dirty="0" smtClean="0"/>
              <a:t>амым предотвращая попадания предметов на свалку.</a:t>
            </a:r>
          </a:p>
          <a:p>
            <a:r>
              <a:rPr lang="ru-RU" dirty="0" smtClean="0"/>
              <a:t>Основное преимущество такой формы обмена-быстрота.</a:t>
            </a:r>
            <a:endParaRPr lang="ru-RU" dirty="0"/>
          </a:p>
        </p:txBody>
      </p:sp>
      <p:sp>
        <p:nvSpPr>
          <p:cNvPr id="4" name="Rectangle 1"/>
          <p:cNvSpPr>
            <a:spLocks noChangeArrowheads="1"/>
          </p:cNvSpPr>
          <p:nvPr/>
        </p:nvSpPr>
        <p:spPr bwMode="auto">
          <a:xfrm>
            <a:off x="4947138" y="3735440"/>
            <a:ext cx="6119446" cy="158057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ארגון תקופתי של פעם בחודשיים-שלושה תא מטען לרכב  החלפה לכולם מתוך תא המטען של מכונית. זה נותן הזדמנות להחליף במהירות רהיטים וכו' והזדמנות למשפחות להרוויח קצת כסף, ובכך למנוע מפריטים להגיע למזבלה. היתרון העיקרי של צורת החלפה זו הוא מהירות</a:t>
            </a:r>
            <a:r>
              <a:rPr kumimoji="0" lang="ru-RU" altLang="ru-RU" sz="2100" b="0" i="0" u="none" strike="noStrike" cap="none" normalizeH="0" baseline="0" dirty="0" smtClean="0">
                <a:ln>
                  <a:noFill/>
                </a:ln>
                <a:solidFill>
                  <a:srgbClr val="1F1F1F"/>
                </a:solidFill>
                <a:effectLst/>
                <a:latin typeface="inherit"/>
                <a:cs typeface="Arial" panose="020B0604020202020204" pitchFamily="34" charset="0"/>
              </a:rPr>
              <a:t>.</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403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066799" y="1289538"/>
            <a:ext cx="6137927" cy="4311894"/>
          </a:xfrm>
          <a:prstGeom prst="rect">
            <a:avLst/>
          </a:prstGeom>
        </p:spPr>
      </p:pic>
      <p:sp>
        <p:nvSpPr>
          <p:cNvPr id="3" name="TextBox 2"/>
          <p:cNvSpPr txBox="1"/>
          <p:nvPr/>
        </p:nvSpPr>
        <p:spPr>
          <a:xfrm>
            <a:off x="7303478" y="1019908"/>
            <a:ext cx="4220307" cy="2554545"/>
          </a:xfrm>
          <a:prstGeom prst="rect">
            <a:avLst/>
          </a:prstGeom>
          <a:noFill/>
        </p:spPr>
        <p:txBody>
          <a:bodyPr wrap="square" rtlCol="0">
            <a:spAutoFit/>
          </a:bodyPr>
          <a:lstStyle/>
          <a:p>
            <a:r>
              <a:rPr lang="ru-RU" sz="2000" dirty="0" smtClean="0"/>
              <a:t>Промышленная переработка</a:t>
            </a:r>
          </a:p>
          <a:p>
            <a:endParaRPr lang="ru-RU" sz="2000" dirty="0"/>
          </a:p>
          <a:p>
            <a:r>
              <a:rPr lang="ru-RU" sz="2000" dirty="0" smtClean="0"/>
              <a:t>Основная проблема мешающая</a:t>
            </a:r>
          </a:p>
          <a:p>
            <a:r>
              <a:rPr lang="ru-RU" sz="2000" dirty="0" smtClean="0"/>
              <a:t> промышленной  переработке- </a:t>
            </a:r>
          </a:p>
          <a:p>
            <a:r>
              <a:rPr lang="ru-RU" sz="2000" dirty="0" smtClean="0"/>
              <a:t>отсутствие  технологий  и оборудования. </a:t>
            </a:r>
            <a:r>
              <a:rPr lang="ru-RU" sz="2000" dirty="0"/>
              <a:t> </a:t>
            </a:r>
            <a:r>
              <a:rPr lang="ru-RU" sz="2000" dirty="0" smtClean="0"/>
              <a:t>А так же факторов</a:t>
            </a:r>
            <a:r>
              <a:rPr lang="ru-RU" sz="2000" dirty="0"/>
              <a:t> </a:t>
            </a:r>
            <a:r>
              <a:rPr lang="ru-RU" sz="2000" dirty="0" smtClean="0"/>
              <a:t>со стороны государства, стимулирующих бизнес </a:t>
            </a:r>
          </a:p>
        </p:txBody>
      </p:sp>
      <p:sp>
        <p:nvSpPr>
          <p:cNvPr id="4" name="Rectangle 1"/>
          <p:cNvSpPr>
            <a:spLocks noChangeArrowheads="1"/>
          </p:cNvSpPr>
          <p:nvPr/>
        </p:nvSpPr>
        <p:spPr bwMode="auto">
          <a:xfrm>
            <a:off x="7204726" y="4111740"/>
            <a:ext cx="4156449" cy="125740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he-IL" altLang="ru-RU" sz="2100" b="0" i="0" u="none" strike="noStrike" cap="none" normalizeH="0" baseline="0" dirty="0" smtClean="0">
                <a:ln>
                  <a:noFill/>
                </a:ln>
                <a:solidFill>
                  <a:srgbClr val="1F1F1F"/>
                </a:solidFill>
                <a:effectLst/>
                <a:latin typeface="inherit"/>
                <a:cs typeface="Arial" panose="020B0604020202020204" pitchFamily="34" charset="0"/>
              </a:rPr>
              <a:t>עיבוד תעשייתי הבעיה העיקרית המעכבת את העיבוד התעשייתי היא היעדר טכנולוגיה וציוד. כמו גם גורמים מצד המדינה המעודדים עסקים</a:t>
            </a:r>
            <a:r>
              <a:rPr kumimoji="0" lang="ru-RU" altLang="ru-RU" sz="1100" b="0" i="0" u="none" strike="noStrike" cap="none" normalizeH="0" baseline="0" dirty="0" smtClean="0">
                <a:ln>
                  <a:noFill/>
                </a:ln>
                <a:solidFill>
                  <a:schemeClr val="tx1"/>
                </a:solidFill>
                <a:effectLst/>
              </a:rPr>
              <a:t> </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92091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Натуральные материалы">
  <a:themeElements>
    <a:clrScheme name="Натуральные материалы">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Натуральные материалы">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Натуральные материалы">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200</TotalTime>
  <Words>466</Words>
  <Application>Microsoft Office PowerPoint</Application>
  <PresentationFormat>Широкоэкранный</PresentationFormat>
  <Paragraphs>68</Paragraphs>
  <Slides>12</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Arial</vt:lpstr>
      <vt:lpstr>Garamond</vt:lpstr>
      <vt:lpstr>Google Sans</vt:lpstr>
      <vt:lpstr>inherit</vt:lpstr>
      <vt:lpstr>Times New Roman</vt:lpstr>
      <vt:lpstr>Натуральные материалы</vt:lpstr>
      <vt:lpstr>Реставрация или трансформация</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Реставрация или трансформация</dc:title>
  <dc:creator>Ekaterina</dc:creator>
  <cp:lastModifiedBy>Ekaterina</cp:lastModifiedBy>
  <cp:revision>18</cp:revision>
  <dcterms:created xsi:type="dcterms:W3CDTF">2025-06-03T05:17:55Z</dcterms:created>
  <dcterms:modified xsi:type="dcterms:W3CDTF">2025-06-03T08:38:03Z</dcterms:modified>
</cp:coreProperties>
</file>